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6" r:id="rId2"/>
    <p:sldId id="292" r:id="rId3"/>
    <p:sldId id="284" r:id="rId4"/>
    <p:sldId id="311" r:id="rId5"/>
    <p:sldId id="293" r:id="rId6"/>
    <p:sldId id="312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CC110-CA3A-40E0-90AB-F117F47C696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7C0E-609A-444A-84AE-78AABFD387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59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9AE2F-5C7E-4EAA-81B2-A9276899EFE3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8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21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75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6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2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0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8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2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7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65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5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6.wav"/><Relationship Id="rId13" Type="http://schemas.openxmlformats.org/officeDocument/2006/relationships/image" Target="../media/image8.png"/><Relationship Id="rId3" Type="http://schemas.microsoft.com/office/2007/relationships/media" Target="../media/media4.wav"/><Relationship Id="rId7" Type="http://schemas.microsoft.com/office/2007/relationships/media" Target="../media/media6.wav"/><Relationship Id="rId12" Type="http://schemas.openxmlformats.org/officeDocument/2006/relationships/image" Target="../media/image10.wmf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audio" Target="../media/media5.wav"/><Relationship Id="rId11" Type="http://schemas.openxmlformats.org/officeDocument/2006/relationships/slideLayout" Target="../slideLayouts/slideLayout4.xml"/><Relationship Id="rId5" Type="http://schemas.microsoft.com/office/2007/relationships/media" Target="../media/media5.wav"/><Relationship Id="rId10" Type="http://schemas.openxmlformats.org/officeDocument/2006/relationships/audio" Target="../media/media7.wav"/><Relationship Id="rId4" Type="http://schemas.openxmlformats.org/officeDocument/2006/relationships/audio" Target="../media/media4.wav"/><Relationship Id="rId9" Type="http://schemas.microsoft.com/office/2007/relationships/media" Target="../media/media7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Make a </a:t>
            </a:r>
            <a:r>
              <a:rPr lang="en-US" altLang="ja-JP" dirty="0" smtClean="0"/>
              <a:t>Greeting card</a:t>
            </a:r>
            <a:r>
              <a:rPr lang="ja-JP" altLang="en-US" dirty="0"/>
              <a:t/>
            </a:r>
            <a:br>
              <a:rPr lang="ja-JP" altLang="en-US" dirty="0"/>
            </a:br>
            <a:r>
              <a:rPr lang="en-US" altLang="ja-JP" dirty="0"/>
              <a:t>with Origami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2, Section 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4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3. Fold the top right corner down towards the centre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51720" y="1700808"/>
            <a:ext cx="4973370" cy="4904614"/>
            <a:chOff x="2115" y="10712"/>
            <a:chExt cx="3255" cy="321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5" y="10712"/>
              <a:ext cx="3255" cy="3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>
              <a:spLocks/>
            </p:cNvSpPr>
            <p:nvPr/>
          </p:nvSpPr>
          <p:spPr bwMode="auto">
            <a:xfrm rot="20983889" flipH="1">
              <a:off x="4200" y="11327"/>
              <a:ext cx="833" cy="501"/>
            </a:xfrm>
            <a:custGeom>
              <a:avLst/>
              <a:gdLst>
                <a:gd name="G0" fmla="+- 20077 0 0"/>
                <a:gd name="G1" fmla="+- 21600 0 0"/>
                <a:gd name="G2" fmla="+- 21600 0 0"/>
                <a:gd name="T0" fmla="*/ 0 w 41677"/>
                <a:gd name="T1" fmla="*/ 13633 h 21600"/>
                <a:gd name="T2" fmla="*/ 41677 w 41677"/>
                <a:gd name="T3" fmla="*/ 21600 h 21600"/>
                <a:gd name="T4" fmla="*/ 20077 w 4167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77" h="21600" fill="none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</a:path>
                <a:path w="41677" h="21600" stroke="0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  <a:lnTo>
                    <a:pt x="20077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862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4. Then, the top left corner as well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11760" y="1916832"/>
            <a:ext cx="4680520" cy="4549290"/>
            <a:chOff x="6960" y="10712"/>
            <a:chExt cx="3210" cy="312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0" y="10712"/>
              <a:ext cx="3210" cy="3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>
              <a:spLocks/>
            </p:cNvSpPr>
            <p:nvPr/>
          </p:nvSpPr>
          <p:spPr bwMode="auto">
            <a:xfrm rot="2146000" flipH="1">
              <a:off x="7200" y="11205"/>
              <a:ext cx="833" cy="501"/>
            </a:xfrm>
            <a:custGeom>
              <a:avLst/>
              <a:gdLst>
                <a:gd name="G0" fmla="+- 20077 0 0"/>
                <a:gd name="G1" fmla="+- 21600 0 0"/>
                <a:gd name="G2" fmla="+- 21600 0 0"/>
                <a:gd name="T0" fmla="*/ 0 w 41677"/>
                <a:gd name="T1" fmla="*/ 13633 h 21600"/>
                <a:gd name="T2" fmla="*/ 41677 w 41677"/>
                <a:gd name="T3" fmla="*/ 21600 h 21600"/>
                <a:gd name="T4" fmla="*/ 20077 w 4167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77" h="21600" fill="none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</a:path>
                <a:path w="41677" h="21600" stroke="0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  <a:lnTo>
                    <a:pt x="20077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04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5. Take the outside edge and </a:t>
            </a:r>
            <a:r>
              <a:rPr lang="en-GB" altLang="ja-JP" dirty="0" smtClean="0"/>
              <a:t>fold </a:t>
            </a:r>
            <a:r>
              <a:rPr lang="en-GB" altLang="ja-JP" dirty="0"/>
              <a:t>it towards the centre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394741" y="1772816"/>
            <a:ext cx="4697539" cy="4968552"/>
            <a:chOff x="1891" y="1653"/>
            <a:chExt cx="3120" cy="33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1" y="1653"/>
              <a:ext cx="3120" cy="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>
              <a:spLocks/>
            </p:cNvSpPr>
            <p:nvPr/>
          </p:nvSpPr>
          <p:spPr bwMode="auto">
            <a:xfrm rot="20983889" flipH="1">
              <a:off x="3862" y="2850"/>
              <a:ext cx="833" cy="501"/>
            </a:xfrm>
            <a:custGeom>
              <a:avLst/>
              <a:gdLst>
                <a:gd name="G0" fmla="+- 20077 0 0"/>
                <a:gd name="G1" fmla="+- 21600 0 0"/>
                <a:gd name="G2" fmla="+- 21600 0 0"/>
                <a:gd name="T0" fmla="*/ 0 w 41677"/>
                <a:gd name="T1" fmla="*/ 13633 h 21600"/>
                <a:gd name="T2" fmla="*/ 41677 w 41677"/>
                <a:gd name="T3" fmla="*/ 21600 h 21600"/>
                <a:gd name="T4" fmla="*/ 20077 w 4167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77" h="21600" fill="none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</a:path>
                <a:path w="41677" h="21600" stroke="0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  <a:lnTo>
                    <a:pt x="20077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498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6.  Fold the other side too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83768" y="1772816"/>
            <a:ext cx="4294176" cy="4913954"/>
            <a:chOff x="6930" y="1819"/>
            <a:chExt cx="2910" cy="333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0" y="1819"/>
              <a:ext cx="2910" cy="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>
              <a:spLocks/>
            </p:cNvSpPr>
            <p:nvPr/>
          </p:nvSpPr>
          <p:spPr bwMode="auto">
            <a:xfrm rot="2146000" flipH="1">
              <a:off x="7125" y="3351"/>
              <a:ext cx="833" cy="501"/>
            </a:xfrm>
            <a:custGeom>
              <a:avLst/>
              <a:gdLst>
                <a:gd name="G0" fmla="+- 20077 0 0"/>
                <a:gd name="G1" fmla="+- 21600 0 0"/>
                <a:gd name="G2" fmla="+- 21600 0 0"/>
                <a:gd name="T0" fmla="*/ 0 w 41677"/>
                <a:gd name="T1" fmla="*/ 13633 h 21600"/>
                <a:gd name="T2" fmla="*/ 41677 w 41677"/>
                <a:gd name="T3" fmla="*/ 21600 h 21600"/>
                <a:gd name="T4" fmla="*/ 20077 w 4167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77" h="21600" fill="none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</a:path>
                <a:path w="41677" h="21600" stroke="0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  <a:lnTo>
                    <a:pt x="20077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780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7.  Turn it over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60110"/>
            <a:ext cx="4176464" cy="495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4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8.  Take the bottom and fold it up to about 1/3 </a:t>
            </a:r>
            <a:r>
              <a:rPr lang="en-GB" altLang="ja-JP" dirty="0" smtClean="0"/>
              <a:t>of the way from </a:t>
            </a:r>
            <a:r>
              <a:rPr lang="en-GB" altLang="ja-JP" dirty="0"/>
              <a:t>the top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5"/>
            <a:ext cx="4248472" cy="359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右カーブ矢印 9"/>
          <p:cNvSpPr/>
          <p:nvPr/>
        </p:nvSpPr>
        <p:spPr>
          <a:xfrm rot="16200000">
            <a:off x="4202224" y="5456379"/>
            <a:ext cx="1243607" cy="936102"/>
          </a:xfrm>
          <a:prstGeom prst="curvedRightArrow">
            <a:avLst>
              <a:gd name="adj1" fmla="val 29848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9.  Fold the </a:t>
            </a:r>
            <a:r>
              <a:rPr lang="en-GB" altLang="ja-JP" dirty="0" smtClean="0"/>
              <a:t>flap </a:t>
            </a:r>
            <a:r>
              <a:rPr lang="en-GB" altLang="ja-JP" dirty="0"/>
              <a:t>on the right side over to the back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861457" y="1988840"/>
            <a:ext cx="5078053" cy="3975243"/>
            <a:chOff x="2040" y="11666"/>
            <a:chExt cx="2971" cy="2325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0" y="11666"/>
              <a:ext cx="2655" cy="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Arc 4"/>
            <p:cNvSpPr>
              <a:spLocks/>
            </p:cNvSpPr>
            <p:nvPr/>
          </p:nvSpPr>
          <p:spPr bwMode="auto">
            <a:xfrm rot="4380275" flipH="1">
              <a:off x="4245" y="12760"/>
              <a:ext cx="614" cy="91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675 w 43200"/>
                <a:gd name="T1" fmla="*/ 39610 h 39610"/>
                <a:gd name="T2" fmla="*/ 43200 w 43200"/>
                <a:gd name="T3" fmla="*/ 21600 h 39610"/>
                <a:gd name="T4" fmla="*/ 21600 w 43200"/>
                <a:gd name="T5" fmla="*/ 21600 h 39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610" fill="none" extrusionOk="0">
                  <a:moveTo>
                    <a:pt x="9675" y="39609"/>
                  </a:moveTo>
                  <a:cubicBezTo>
                    <a:pt x="3633" y="35609"/>
                    <a:pt x="0" y="288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39610" stroke="0" extrusionOk="0">
                  <a:moveTo>
                    <a:pt x="9675" y="39609"/>
                  </a:moveTo>
                  <a:cubicBezTo>
                    <a:pt x="3633" y="35609"/>
                    <a:pt x="0" y="288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3844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10.  Fold the left side as well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195736" y="1885914"/>
            <a:ext cx="4680519" cy="4507167"/>
            <a:chOff x="7155" y="11651"/>
            <a:chExt cx="2430" cy="2340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0" y="11651"/>
              <a:ext cx="2295" cy="2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Arc 4"/>
            <p:cNvSpPr>
              <a:spLocks/>
            </p:cNvSpPr>
            <p:nvPr/>
          </p:nvSpPr>
          <p:spPr bwMode="auto">
            <a:xfrm rot="14969698" flipH="1">
              <a:off x="7045" y="13092"/>
              <a:ext cx="728" cy="50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675 w 43200"/>
                <a:gd name="T1" fmla="*/ 39610 h 39610"/>
                <a:gd name="T2" fmla="*/ 43200 w 43200"/>
                <a:gd name="T3" fmla="*/ 21600 h 39610"/>
                <a:gd name="T4" fmla="*/ 21600 w 43200"/>
                <a:gd name="T5" fmla="*/ 21600 h 39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610" fill="none" extrusionOk="0">
                  <a:moveTo>
                    <a:pt x="9675" y="39609"/>
                  </a:moveTo>
                  <a:cubicBezTo>
                    <a:pt x="3633" y="35609"/>
                    <a:pt x="0" y="288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39610" stroke="0" extrusionOk="0">
                  <a:moveTo>
                    <a:pt x="9675" y="39609"/>
                  </a:moveTo>
                  <a:cubicBezTo>
                    <a:pt x="3633" y="35609"/>
                    <a:pt x="0" y="288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111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11.  Turn it over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1"/>
            <a:ext cx="4410819" cy="468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18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12.  Take a part of the right </a:t>
            </a:r>
            <a:r>
              <a:rPr lang="en-GB" altLang="ja-JP" dirty="0" smtClean="0"/>
              <a:t>flap </a:t>
            </a:r>
            <a:r>
              <a:rPr lang="en-GB" altLang="ja-JP" dirty="0"/>
              <a:t>and fold it on itself.</a:t>
            </a:r>
            <a:endParaRPr lang="ja-JP" altLang="ja-JP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85691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20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Christmas </a:t>
            </a:r>
            <a:r>
              <a:rPr kumimoji="1" lang="en-US" altLang="ja-JP" dirty="0" smtClean="0"/>
              <a:t>cards </a:t>
            </a:r>
            <a:r>
              <a:rPr kumimoji="1" lang="en-US" altLang="ja-JP" dirty="0" smtClean="0"/>
              <a:t>or greeting </a:t>
            </a:r>
            <a:r>
              <a:rPr kumimoji="1" lang="en-US" altLang="ja-JP" dirty="0" smtClean="0"/>
              <a:t>cards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kumimoji="1" lang="ja-JP" altLang="en-US" dirty="0"/>
          </a:p>
        </p:txBody>
      </p:sp>
      <p:pic>
        <p:nvPicPr>
          <p:cNvPr id="1027" name="Picture 3" descr="C:\Users\fukushima\AppData\Local\Microsoft\Windows\Temporary Internet Files\Content.IE5\EHLK55LX\MC9004399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21088"/>
            <a:ext cx="977900" cy="19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EHLK55LX\MC9004213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71036"/>
            <a:ext cx="1330452" cy="142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93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13.  Fold the left side in the same way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4829"/>
            <a:ext cx="4483968" cy="439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8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14.  Turn it over and then let’s draw Santa’s face</a:t>
            </a:r>
            <a:r>
              <a:rPr lang="en-GB" altLang="ja-JP" dirty="0" smtClean="0"/>
              <a:t>!</a:t>
            </a:r>
            <a:endParaRPr kumimoji="1" lang="ja-JP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360" y="1916832"/>
            <a:ext cx="4471540" cy="447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87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3" name="グループ化 14"/>
          <p:cNvGrpSpPr>
            <a:grpSpLocks/>
          </p:cNvGrpSpPr>
          <p:nvPr/>
        </p:nvGrpSpPr>
        <p:grpSpPr bwMode="auto">
          <a:xfrm>
            <a:off x="1281445" y="2880674"/>
            <a:ext cx="2094979" cy="3162557"/>
            <a:chOff x="0" y="0"/>
            <a:chExt cx="1842770" cy="2658749"/>
          </a:xfrm>
        </p:grpSpPr>
        <p:sp>
          <p:nvSpPr>
            <p:cNvPr id="4" name="直角三角形 2"/>
            <p:cNvSpPr>
              <a:spLocks noChangeArrowheads="1"/>
            </p:cNvSpPr>
            <p:nvPr/>
          </p:nvSpPr>
          <p:spPr bwMode="auto">
            <a:xfrm rot="10041247">
              <a:off x="28136" y="0"/>
              <a:ext cx="1566837" cy="464225"/>
            </a:xfrm>
            <a:prstGeom prst="rtTriangle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正方形/長方形 1"/>
            <p:cNvSpPr>
              <a:spLocks noChangeArrowheads="1"/>
            </p:cNvSpPr>
            <p:nvPr/>
          </p:nvSpPr>
          <p:spPr bwMode="auto">
            <a:xfrm>
              <a:off x="0" y="168813"/>
              <a:ext cx="1842770" cy="2489936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84" y="534573"/>
              <a:ext cx="1406769" cy="1617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667865" y="3133412"/>
            <a:ext cx="3928447" cy="2815868"/>
            <a:chOff x="4455" y="11285"/>
            <a:chExt cx="4423" cy="3169"/>
          </a:xfrm>
        </p:grpSpPr>
        <p:sp>
          <p:nvSpPr>
            <p:cNvPr id="8" name="平行四辺形 10"/>
            <p:cNvSpPr>
              <a:spLocks noChangeArrowheads="1"/>
            </p:cNvSpPr>
            <p:nvPr/>
          </p:nvSpPr>
          <p:spPr bwMode="auto">
            <a:xfrm rot="-701844">
              <a:off x="4455" y="11490"/>
              <a:ext cx="2428" cy="2964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正方形/長方形 7"/>
            <p:cNvSpPr>
              <a:spLocks noChangeArrowheads="1"/>
            </p:cNvSpPr>
            <p:nvPr/>
          </p:nvSpPr>
          <p:spPr bwMode="auto">
            <a:xfrm>
              <a:off x="6504" y="11285"/>
              <a:ext cx="2374" cy="3015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テキスト ボックス 2"/>
            <p:cNvSpPr txBox="1">
              <a:spLocks noChangeArrowheads="1"/>
            </p:cNvSpPr>
            <p:nvPr/>
          </p:nvSpPr>
          <p:spPr bwMode="auto">
            <a:xfrm>
              <a:off x="6595" y="11847"/>
              <a:ext cx="2283" cy="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Emily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へ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境LIG_Bold" pitchFamily="1" charset="-128"/>
                <a:ea typeface="TA境LIG_Bold" pitchFamily="1" charset="-128"/>
                <a:cs typeface="ＭＳ Ｐゴシック" pitchFamily="50" charset="-128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メリークリスマス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境LIG_Bold" pitchFamily="1" charset="-128"/>
                <a:ea typeface="TA境LIG_Bold" pitchFamily="1" charset="-128"/>
                <a:cs typeface="ＭＳ Ｐゴシック" pitchFamily="50" charset="-128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Sally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より</a:t>
              </a:r>
              <a:endParaRPr kumimoji="1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97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Colour</a:t>
            </a:r>
            <a:r>
              <a:rPr lang="en-US" altLang="ja-JP" dirty="0" smtClean="0"/>
              <a:t> in the words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ja-JP" altLang="ja-JP" sz="3500" dirty="0" smtClean="0"/>
              <a:t>（</a:t>
            </a:r>
            <a:r>
              <a:rPr lang="en-US" altLang="ja-JP" sz="3500" dirty="0" smtClean="0"/>
              <a:t>name of your family member or friend</a:t>
            </a:r>
            <a:r>
              <a:rPr lang="ja-JP" altLang="ja-JP" sz="3500" dirty="0" smtClean="0"/>
              <a:t>）へ</a:t>
            </a:r>
            <a:endParaRPr lang="ja-JP" altLang="ja-JP" sz="3500" dirty="0"/>
          </a:p>
          <a:p>
            <a:r>
              <a:rPr lang="ja-JP" altLang="ja-JP" sz="4000" dirty="0" smtClean="0"/>
              <a:t>メリー</a:t>
            </a:r>
            <a:r>
              <a:rPr lang="ja-JP" altLang="en-US" sz="4000" dirty="0"/>
              <a:t>・</a:t>
            </a:r>
            <a:r>
              <a:rPr lang="ja-JP" altLang="ja-JP" sz="4000" dirty="0" smtClean="0"/>
              <a:t>クリスマス</a:t>
            </a:r>
            <a:endParaRPr lang="ja-JP" altLang="en-US" sz="4000" dirty="0" smtClean="0"/>
          </a:p>
          <a:p>
            <a:pPr lvl="1"/>
            <a:r>
              <a:rPr lang="en-US" altLang="ja-JP" sz="4000" dirty="0" smtClean="0"/>
              <a:t>Merry Christmas!</a:t>
            </a:r>
            <a:endParaRPr lang="ja-JP" altLang="en-US" sz="4000" dirty="0" smtClean="0"/>
          </a:p>
          <a:p>
            <a:r>
              <a:rPr lang="ja-JP" altLang="en-US" sz="4400" dirty="0" smtClean="0"/>
              <a:t>よい　おとしを</a:t>
            </a:r>
          </a:p>
          <a:p>
            <a:pPr lvl="1"/>
            <a:r>
              <a:rPr lang="en-US" altLang="ja-JP" sz="4000" dirty="0" smtClean="0"/>
              <a:t>Have a </a:t>
            </a:r>
            <a:r>
              <a:rPr lang="en-US" altLang="ja-JP" sz="4000" dirty="0"/>
              <a:t>G</a:t>
            </a:r>
            <a:r>
              <a:rPr lang="en-US" altLang="ja-JP" sz="4000" dirty="0" smtClean="0"/>
              <a:t>ood Year!</a:t>
            </a:r>
            <a:endParaRPr lang="ja-JP" altLang="ja-JP" sz="4000" dirty="0"/>
          </a:p>
          <a:p>
            <a:r>
              <a:rPr lang="ja-JP" altLang="ja-JP" sz="4000" dirty="0"/>
              <a:t>（</a:t>
            </a:r>
            <a:r>
              <a:rPr lang="en-GB" altLang="ja-JP" sz="4000" dirty="0"/>
              <a:t>Your name</a:t>
            </a:r>
            <a:r>
              <a:rPr lang="ja-JP" altLang="ja-JP" sz="4000" dirty="0"/>
              <a:t>）</a:t>
            </a:r>
            <a:r>
              <a:rPr lang="ja-JP" altLang="ja-JP" sz="4000" dirty="0" smtClean="0"/>
              <a:t>より</a:t>
            </a:r>
            <a:r>
              <a:rPr lang="en-US" altLang="ja-JP" sz="4000" dirty="0" smtClean="0"/>
              <a:t>(</a:t>
            </a:r>
            <a:r>
              <a:rPr lang="en-US" altLang="ja-JP" sz="4000" dirty="0" err="1" smtClean="0"/>
              <a:t>yori</a:t>
            </a:r>
            <a:r>
              <a:rPr lang="en-US" altLang="ja-JP" sz="4000" dirty="0" smtClean="0"/>
              <a:t>)</a:t>
            </a:r>
            <a:endParaRPr lang="ja-JP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4705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48799"/>
            <a:ext cx="7621300" cy="512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Make a card</a:t>
            </a:r>
            <a:r>
              <a:rPr lang="ja-JP" altLang="en-US" dirty="0" smtClean="0"/>
              <a:t> </a:t>
            </a:r>
            <a:r>
              <a:rPr lang="en-US" altLang="ja-JP" dirty="0" smtClean="0"/>
              <a:t>in Japanese</a:t>
            </a:r>
            <a:endParaRPr lang="en-US" altLang="ja-JP" dirty="0"/>
          </a:p>
        </p:txBody>
      </p:sp>
      <p:sp>
        <p:nvSpPr>
          <p:cNvPr id="3" name="四角形吹き出し 2"/>
          <p:cNvSpPr/>
          <p:nvPr/>
        </p:nvSpPr>
        <p:spPr>
          <a:xfrm>
            <a:off x="6804248" y="5887274"/>
            <a:ext cx="2232248" cy="936104"/>
          </a:xfrm>
          <a:prstGeom prst="wedgeRectCallout">
            <a:avLst>
              <a:gd name="adj1" fmla="val -81646"/>
              <a:gd name="adj2" fmla="val -5085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Your name</a:t>
            </a:r>
          </a:p>
          <a:p>
            <a:pPr algn="ctr"/>
            <a:r>
              <a:rPr kumimoji="1" lang="en-US" altLang="ja-JP" sz="2800" dirty="0" smtClean="0"/>
              <a:t>From..</a:t>
            </a:r>
            <a:endParaRPr kumimoji="1" lang="ja-JP" altLang="en-US" sz="2800" dirty="0"/>
          </a:p>
        </p:txBody>
      </p:sp>
      <p:sp>
        <p:nvSpPr>
          <p:cNvPr id="7" name="四角形吹き出し 6"/>
          <p:cNvSpPr/>
          <p:nvPr/>
        </p:nvSpPr>
        <p:spPr>
          <a:xfrm>
            <a:off x="4860032" y="188640"/>
            <a:ext cx="3672408" cy="1237704"/>
          </a:xfrm>
          <a:prstGeom prst="wedgeRectCallout">
            <a:avLst>
              <a:gd name="adj1" fmla="val -19393"/>
              <a:gd name="adj2" fmla="val 9933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Family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or friends’ name</a:t>
            </a:r>
            <a:endParaRPr kumimoji="1" lang="en-US" altLang="ja-JP" sz="2800" dirty="0" smtClean="0"/>
          </a:p>
          <a:p>
            <a:pPr algn="ctr"/>
            <a:r>
              <a:rPr kumimoji="1" lang="en-US" altLang="ja-JP" sz="2800" dirty="0" smtClean="0"/>
              <a:t>To..</a:t>
            </a:r>
            <a:endParaRPr kumimoji="1" lang="ja-JP" altLang="en-US" sz="2800" dirty="0"/>
          </a:p>
        </p:txBody>
      </p:sp>
      <p:sp>
        <p:nvSpPr>
          <p:cNvPr id="4" name="左矢印 3"/>
          <p:cNvSpPr/>
          <p:nvPr/>
        </p:nvSpPr>
        <p:spPr>
          <a:xfrm>
            <a:off x="7473032" y="3284984"/>
            <a:ext cx="1656184" cy="1393899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it in!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611560" y="2632915"/>
            <a:ext cx="3188640" cy="2952328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Write </a:t>
            </a:r>
            <a:r>
              <a:rPr lang="en-US" altLang="ja-JP" sz="2400" dirty="0" smtClean="0"/>
              <a:t>your </a:t>
            </a:r>
            <a:r>
              <a:rPr kumimoji="1" lang="en-US" altLang="ja-JP" sz="2400" dirty="0" smtClean="0"/>
              <a:t>message here!</a:t>
            </a:r>
          </a:p>
        </p:txBody>
      </p:sp>
    </p:spTree>
    <p:extLst>
      <p:ext uri="{BB962C8B-B14F-4D97-AF65-F5344CB8AC3E}">
        <p14:creationId xmlns:p14="http://schemas.microsoft.com/office/powerpoint/2010/main" val="72879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Colour</a:t>
            </a:r>
            <a:r>
              <a:rPr lang="en-US" altLang="ja-JP" dirty="0" smtClean="0"/>
              <a:t> in the words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ja-JP" altLang="ja-JP" sz="3500" dirty="0" smtClean="0"/>
              <a:t>（</a:t>
            </a:r>
            <a:r>
              <a:rPr lang="en-US" altLang="ja-JP" sz="3500" dirty="0" smtClean="0"/>
              <a:t>name of your family member or </a:t>
            </a:r>
            <a:r>
              <a:rPr lang="en-US" altLang="ja-JP" sz="3500" dirty="0"/>
              <a:t>f</a:t>
            </a:r>
            <a:r>
              <a:rPr lang="en-US" altLang="ja-JP" sz="3500" dirty="0" smtClean="0"/>
              <a:t>riend</a:t>
            </a:r>
            <a:r>
              <a:rPr lang="ja-JP" altLang="ja-JP" sz="3500" dirty="0" smtClean="0"/>
              <a:t>）へ</a:t>
            </a:r>
            <a:endParaRPr lang="ja-JP" altLang="ja-JP" sz="3500" dirty="0"/>
          </a:p>
          <a:p>
            <a:r>
              <a:rPr lang="ja-JP" altLang="ja-JP" sz="4000" dirty="0" smtClean="0"/>
              <a:t>メリー</a:t>
            </a:r>
            <a:r>
              <a:rPr lang="ja-JP" altLang="en-US" sz="4000" dirty="0"/>
              <a:t>・</a:t>
            </a:r>
            <a:r>
              <a:rPr lang="ja-JP" altLang="ja-JP" sz="4000" dirty="0" smtClean="0"/>
              <a:t>クリスマス</a:t>
            </a:r>
            <a:endParaRPr lang="ja-JP" altLang="en-US" sz="4000" dirty="0" smtClean="0"/>
          </a:p>
          <a:p>
            <a:pPr lvl="1"/>
            <a:r>
              <a:rPr lang="en-US" altLang="ja-JP" sz="4000" dirty="0" smtClean="0"/>
              <a:t>Merry Christmas!</a:t>
            </a:r>
            <a:endParaRPr lang="ja-JP" altLang="en-US" sz="4000" dirty="0" smtClean="0"/>
          </a:p>
          <a:p>
            <a:r>
              <a:rPr lang="ja-JP" altLang="en-US" sz="4400" dirty="0" smtClean="0"/>
              <a:t>よい　おとしを</a:t>
            </a:r>
          </a:p>
          <a:p>
            <a:pPr lvl="1"/>
            <a:r>
              <a:rPr lang="en-US" altLang="ja-JP" sz="4000" dirty="0" smtClean="0"/>
              <a:t>Have a </a:t>
            </a:r>
            <a:r>
              <a:rPr lang="en-US" altLang="ja-JP" sz="4000" dirty="0"/>
              <a:t>g</a:t>
            </a:r>
            <a:r>
              <a:rPr lang="en-US" altLang="ja-JP" sz="4000" dirty="0" smtClean="0"/>
              <a:t>ood </a:t>
            </a:r>
            <a:r>
              <a:rPr lang="en-US" altLang="ja-JP" sz="4000" dirty="0"/>
              <a:t>y</a:t>
            </a:r>
            <a:r>
              <a:rPr lang="en-US" altLang="ja-JP" sz="4000" dirty="0" smtClean="0"/>
              <a:t>ear!</a:t>
            </a:r>
            <a:endParaRPr lang="ja-JP" altLang="ja-JP" sz="4000" dirty="0"/>
          </a:p>
          <a:p>
            <a:r>
              <a:rPr lang="ja-JP" altLang="ja-JP" sz="4000" dirty="0"/>
              <a:t>（</a:t>
            </a:r>
            <a:r>
              <a:rPr lang="en-GB" altLang="ja-JP" sz="4000" dirty="0"/>
              <a:t>Your name</a:t>
            </a:r>
            <a:r>
              <a:rPr lang="ja-JP" altLang="ja-JP" sz="4000" dirty="0"/>
              <a:t>）</a:t>
            </a:r>
            <a:r>
              <a:rPr lang="ja-JP" altLang="ja-JP" sz="4000" dirty="0" smtClean="0"/>
              <a:t>より</a:t>
            </a:r>
            <a:r>
              <a:rPr lang="en-US" altLang="ja-JP" sz="4000" dirty="0" smtClean="0"/>
              <a:t>(</a:t>
            </a:r>
            <a:r>
              <a:rPr lang="en-US" altLang="ja-JP" sz="4000" dirty="0" err="1" smtClean="0"/>
              <a:t>yori</a:t>
            </a:r>
            <a:r>
              <a:rPr lang="en-US" altLang="ja-JP" sz="4000" dirty="0" smtClean="0"/>
              <a:t>)</a:t>
            </a:r>
            <a:endParaRPr lang="ja-JP" altLang="ja-JP" sz="40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4128" y="227687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20072" y="39330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17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Greeting</a:t>
            </a:r>
            <a:r>
              <a:rPr lang="en-GB" altLang="ja-JP" dirty="0" smtClean="0"/>
              <a:t> Card</a:t>
            </a:r>
            <a:r>
              <a:rPr lang="ja-JP" altLang="en-US" dirty="0" smtClean="0"/>
              <a:t>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Japanese</a:t>
            </a:r>
            <a:endParaRPr kumimoji="1" lang="ja-JP" altLang="en-US" dirty="0"/>
          </a:p>
        </p:txBody>
      </p:sp>
      <p:grpSp>
        <p:nvGrpSpPr>
          <p:cNvPr id="3" name="グループ化 14"/>
          <p:cNvGrpSpPr>
            <a:grpSpLocks/>
          </p:cNvGrpSpPr>
          <p:nvPr/>
        </p:nvGrpSpPr>
        <p:grpSpPr bwMode="auto">
          <a:xfrm>
            <a:off x="782622" y="2136822"/>
            <a:ext cx="2620848" cy="3956403"/>
            <a:chOff x="0" y="0"/>
            <a:chExt cx="1842770" cy="2658749"/>
          </a:xfrm>
        </p:grpSpPr>
        <p:sp>
          <p:nvSpPr>
            <p:cNvPr id="4" name="直角三角形 2"/>
            <p:cNvSpPr>
              <a:spLocks noChangeArrowheads="1"/>
            </p:cNvSpPr>
            <p:nvPr/>
          </p:nvSpPr>
          <p:spPr bwMode="auto">
            <a:xfrm rot="10041247">
              <a:off x="28136" y="0"/>
              <a:ext cx="1566837" cy="464225"/>
            </a:xfrm>
            <a:prstGeom prst="rtTriangle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正方形/長方形 1"/>
            <p:cNvSpPr>
              <a:spLocks noChangeArrowheads="1"/>
            </p:cNvSpPr>
            <p:nvPr/>
          </p:nvSpPr>
          <p:spPr bwMode="auto">
            <a:xfrm>
              <a:off x="0" y="168813"/>
              <a:ext cx="1842770" cy="2489936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84" y="534573"/>
              <a:ext cx="1406769" cy="1617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667865" y="2410791"/>
            <a:ext cx="4936583" cy="3538489"/>
            <a:chOff x="4455" y="11285"/>
            <a:chExt cx="4423" cy="3169"/>
          </a:xfrm>
        </p:grpSpPr>
        <p:sp>
          <p:nvSpPr>
            <p:cNvPr id="8" name="平行四辺形 10"/>
            <p:cNvSpPr>
              <a:spLocks noChangeArrowheads="1"/>
            </p:cNvSpPr>
            <p:nvPr/>
          </p:nvSpPr>
          <p:spPr bwMode="auto">
            <a:xfrm rot="-701844">
              <a:off x="4455" y="11490"/>
              <a:ext cx="2428" cy="2964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正方形/長方形 7"/>
            <p:cNvSpPr>
              <a:spLocks noChangeArrowheads="1"/>
            </p:cNvSpPr>
            <p:nvPr/>
          </p:nvSpPr>
          <p:spPr bwMode="auto">
            <a:xfrm>
              <a:off x="6504" y="11285"/>
              <a:ext cx="2374" cy="3015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テキスト ボックス 2"/>
            <p:cNvSpPr txBox="1">
              <a:spLocks noChangeArrowheads="1"/>
            </p:cNvSpPr>
            <p:nvPr/>
          </p:nvSpPr>
          <p:spPr bwMode="auto">
            <a:xfrm>
              <a:off x="6595" y="11847"/>
              <a:ext cx="2283" cy="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       　</a:t>
              </a: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Emily</a:t>
              </a: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へ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境LIG_Bold" pitchFamily="1" charset="-128"/>
                <a:ea typeface="TA境LIG_Bold" pitchFamily="1" charset="-128"/>
                <a:cs typeface="ＭＳ Ｐゴシック" pitchFamily="50" charset="-128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メリー・クリスマス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境LIG_Bold" pitchFamily="1" charset="-128"/>
                <a:ea typeface="TA境LIG_Bold" pitchFamily="1" charset="-128"/>
                <a:cs typeface="ＭＳ Ｐゴシック" pitchFamily="50" charset="-128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       　</a:t>
              </a: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Sally</a:t>
              </a: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境LIG_Bold" pitchFamily="1" charset="-128"/>
                  <a:ea typeface="TA境LIG_Bold" pitchFamily="1" charset="-128"/>
                  <a:cs typeface="ＭＳ Ｐゴシック" pitchFamily="50" charset="-128"/>
                </a:rPr>
                <a:t>より</a:t>
              </a:r>
              <a:endParaRPr kumimoji="1" lang="ja-JP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49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Instructions</a:t>
            </a:r>
            <a:r>
              <a:rPr lang="ja-JP" altLang="en-US" smtClean="0"/>
              <a:t> </a:t>
            </a:r>
            <a:r>
              <a:rPr lang="en-US" altLang="ja-JP" smtClean="0"/>
              <a:t>in Japanese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 smtClean="0"/>
              <a:t>to </a:t>
            </a:r>
            <a:r>
              <a:rPr lang="en-US" altLang="ja-JP" sz="4400" dirty="0"/>
              <a:t>make</a:t>
            </a:r>
          </a:p>
          <a:p>
            <a:r>
              <a:rPr lang="en-US" altLang="ja-JP" sz="4400" dirty="0"/>
              <a:t>to fold</a:t>
            </a:r>
          </a:p>
          <a:p>
            <a:r>
              <a:rPr lang="en-US" altLang="ja-JP" sz="4400" dirty="0"/>
              <a:t>to glue</a:t>
            </a:r>
          </a:p>
          <a:p>
            <a:r>
              <a:rPr lang="en-US" altLang="ja-JP" sz="4400" dirty="0"/>
              <a:t>to write</a:t>
            </a:r>
          </a:p>
          <a:p>
            <a:r>
              <a:rPr lang="en-US" altLang="ja-JP" sz="4400" dirty="0"/>
              <a:t>Did you finish?</a:t>
            </a:r>
            <a:endParaRPr lang="ja-JP" altLang="en-US" sz="4400" dirty="0"/>
          </a:p>
          <a:p>
            <a:endParaRPr lang="ja-JP" altLang="en-US" sz="4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altLang="ja-JP" sz="4400" dirty="0" err="1"/>
              <a:t>Tsukirimasu</a:t>
            </a:r>
            <a:endParaRPr lang="en-US" altLang="ja-JP" sz="4400" dirty="0"/>
          </a:p>
          <a:p>
            <a:r>
              <a:rPr lang="en-US" altLang="ja-JP" sz="4400" dirty="0" err="1"/>
              <a:t>Orimasu</a:t>
            </a:r>
            <a:endParaRPr lang="en-US" altLang="ja-JP" sz="4400" dirty="0"/>
          </a:p>
          <a:p>
            <a:r>
              <a:rPr lang="en-US" altLang="ja-JP" sz="4400" dirty="0" err="1"/>
              <a:t>Harimasu</a:t>
            </a:r>
            <a:endParaRPr lang="en-US" altLang="ja-JP" sz="4400" dirty="0"/>
          </a:p>
          <a:p>
            <a:r>
              <a:rPr lang="en-US" altLang="ja-JP" sz="4400" dirty="0" err="1"/>
              <a:t>Kakimasu</a:t>
            </a:r>
            <a:endParaRPr lang="en-US" altLang="ja-JP" sz="4400" dirty="0"/>
          </a:p>
          <a:p>
            <a:r>
              <a:rPr lang="en-US" altLang="ja-JP" sz="4400" dirty="0" err="1"/>
              <a:t>Dekimashita</a:t>
            </a:r>
            <a:r>
              <a:rPr lang="en-US" altLang="ja-JP" sz="4400" dirty="0"/>
              <a:t>?</a:t>
            </a:r>
            <a:r>
              <a:rPr lang="ja-JP" altLang="en-US" sz="4400" dirty="0"/>
              <a:t> </a:t>
            </a:r>
            <a:endParaRPr lang="en-US" altLang="ja-JP" sz="4400" dirty="0"/>
          </a:p>
          <a:p>
            <a:pPr marL="0" indent="0">
              <a:buNone/>
            </a:pPr>
            <a:endParaRPr lang="ja-JP" altLang="en-US" sz="4400" dirty="0"/>
          </a:p>
        </p:txBody>
      </p:sp>
      <p:pic>
        <p:nvPicPr>
          <p:cNvPr id="4098" name="Picture 2" descr="C:\Users\fukushima\AppData\Local\Microsoft\Windows\Temporary Internet Files\Content.IE5\W036O0PX\MC90039374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1314156" cy="15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028384" y="1778560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028384" y="2514600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028384" y="3356992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028384" y="4221088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33184" y="49411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6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0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0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9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/>
              <a:t>Santa </a:t>
            </a:r>
            <a:r>
              <a:rPr lang="en-GB" altLang="ja-JP" dirty="0" smtClean="0"/>
              <a:t>Origami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4030315" cy="403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7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altLang="ja-JP" dirty="0" smtClean="0"/>
              <a:t>1. Fold the paper in </a:t>
            </a:r>
            <a:r>
              <a:rPr lang="en-GB" altLang="ja-JP" dirty="0"/>
              <a:t>half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363953" cy="47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2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/>
              <a:t>2.  Open the paper out flat</a:t>
            </a:r>
            <a:r>
              <a:rPr lang="en-GB" altLang="ja-JP" dirty="0" smtClean="0"/>
              <a:t>.</a:t>
            </a:r>
            <a:endParaRPr kumimoji="1" lang="ja-JP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555775" y="1819339"/>
            <a:ext cx="4427037" cy="4489981"/>
            <a:chOff x="6861" y="5942"/>
            <a:chExt cx="3165" cy="321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1" y="5942"/>
              <a:ext cx="3165" cy="3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>
              <a:spLocks/>
            </p:cNvSpPr>
            <p:nvPr/>
          </p:nvSpPr>
          <p:spPr bwMode="auto">
            <a:xfrm rot="158241" flipH="1">
              <a:off x="7700" y="7020"/>
              <a:ext cx="1545" cy="402"/>
            </a:xfrm>
            <a:custGeom>
              <a:avLst/>
              <a:gdLst>
                <a:gd name="G0" fmla="+- 20077 0 0"/>
                <a:gd name="G1" fmla="+- 21600 0 0"/>
                <a:gd name="G2" fmla="+- 21600 0 0"/>
                <a:gd name="T0" fmla="*/ 0 w 41677"/>
                <a:gd name="T1" fmla="*/ 13633 h 21600"/>
                <a:gd name="T2" fmla="*/ 41677 w 41677"/>
                <a:gd name="T3" fmla="*/ 21600 h 21600"/>
                <a:gd name="T4" fmla="*/ 20077 w 4167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77" h="21600" fill="none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</a:path>
                <a:path w="41677" h="21600" stroke="0" extrusionOk="0">
                  <a:moveTo>
                    <a:pt x="-1" y="13632"/>
                  </a:moveTo>
                  <a:cubicBezTo>
                    <a:pt x="3265" y="5403"/>
                    <a:pt x="11223" y="-1"/>
                    <a:pt x="20077" y="0"/>
                  </a:cubicBezTo>
                  <a:cubicBezTo>
                    <a:pt x="32006" y="0"/>
                    <a:pt x="41677" y="9670"/>
                    <a:pt x="41677" y="21600"/>
                  </a:cubicBezTo>
                  <a:lnTo>
                    <a:pt x="20077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808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268</Words>
  <Application>Microsoft Office PowerPoint</Application>
  <PresentationFormat>画面に合わせる (4:3)</PresentationFormat>
  <Paragraphs>63</Paragraphs>
  <Slides>23</Slides>
  <Notes>2</Notes>
  <HiddenSlides>0</HiddenSlides>
  <MMClips>7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​​テーマ</vt:lpstr>
      <vt:lpstr>Make a Greeting card with Origami</vt:lpstr>
      <vt:lpstr>Christmas cards or greeting cards in Japanese</vt:lpstr>
      <vt:lpstr>Make a card in Japanese</vt:lpstr>
      <vt:lpstr>Colour in the words </vt:lpstr>
      <vt:lpstr>Greeting Card in Japanese</vt:lpstr>
      <vt:lpstr>Instructions in Japanese</vt:lpstr>
      <vt:lpstr>Santa Origami</vt:lpstr>
      <vt:lpstr>1. Fold the paper in half.</vt:lpstr>
      <vt:lpstr>2.  Open the paper out flat.</vt:lpstr>
      <vt:lpstr>3. Fold the top right corner down towards the centre.</vt:lpstr>
      <vt:lpstr>4. Then, the top left corner as well.</vt:lpstr>
      <vt:lpstr>5. Take the outside edge and fold it towards the centre.</vt:lpstr>
      <vt:lpstr>6.  Fold the other side too.</vt:lpstr>
      <vt:lpstr>7.  Turn it over.</vt:lpstr>
      <vt:lpstr>8.  Take the bottom and fold it up to about 1/3 of the way from the top.</vt:lpstr>
      <vt:lpstr>9.  Fold the flap on the right side over to the back.</vt:lpstr>
      <vt:lpstr>10.  Fold the left side as well.</vt:lpstr>
      <vt:lpstr>11.  Turn it over.</vt:lpstr>
      <vt:lpstr>12.  Take a part of the right flap and fold it on itself.</vt:lpstr>
      <vt:lpstr>13.  Fold the left side in the same way.</vt:lpstr>
      <vt:lpstr>14.  Turn it over and then let’s draw Santa’s face!</vt:lpstr>
      <vt:lpstr>PowerPoint プレゼンテーション</vt:lpstr>
      <vt:lpstr>Colour in the words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39</cp:revision>
  <dcterms:created xsi:type="dcterms:W3CDTF">2014-03-11T16:29:05Z</dcterms:created>
  <dcterms:modified xsi:type="dcterms:W3CDTF">2014-07-30T13:25:30Z</dcterms:modified>
</cp:coreProperties>
</file>